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41"/>
    <p:restoredTop sz="95775"/>
  </p:normalViewPr>
  <p:slideViewPr>
    <p:cSldViewPr snapToGrid="0">
      <p:cViewPr>
        <p:scale>
          <a:sx n="58" d="100"/>
          <a:sy n="58" d="100"/>
        </p:scale>
        <p:origin x="2176" y="1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gif>
</file>

<file path=ppt/media/image2.jpeg>
</file>

<file path=ppt/media/image3.gif>
</file>

<file path=ppt/media/image4.gif>
</file>

<file path=ppt/media/image5.gif>
</file>

<file path=ppt/media/image6.gif>
</file>

<file path=ppt/media/image7.png>
</file>

<file path=ppt/media/image8.gif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57C3F-0FB2-4B2E-BA6A-FEEEFF1AF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7400" y="685801"/>
            <a:ext cx="8115300" cy="3046228"/>
          </a:xfrm>
        </p:spPr>
        <p:txBody>
          <a:bodyPr anchor="b">
            <a:normAutofit/>
          </a:bodyPr>
          <a:lstStyle>
            <a:lvl1pPr algn="ctr">
              <a:defRPr sz="36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83AE9-1CC1-4572-A6E5-E97F80E47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7400" y="4114800"/>
            <a:ext cx="8115300" cy="2057400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4DE7C-68AB-403D-B9D8-7398C292C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EA57E-7C1A-457B-A4CD-5DCEB057B502}" type="datetime1">
              <a:rPr lang="en-US" smtClean="0"/>
              <a:t>10/14/22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03E50-6613-4D86-AA22-43B14E727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69AB5-A56D-471F-9236-EFA981E2E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699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2744C-12E6-455B-B646-2EA92DE0E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71C4D-C062-4EEE-9A9A-31ADCC5C8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4DC97-C26E-407A-9E29-68C52D547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9749-A4CD-447F-8298-2B7988C91CEA}" type="datetime1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E9353-B771-47FF-975E-72337414E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5A858-B8B2-4364-A7D0-B2E8FAE0A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094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A6BABE-D80C-4F54-A03C-E1F9EBCA8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85191-EF5B-48BE-AB5D-B7BA4C3D0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A387A-1231-4FE3-8574-D4331A343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444D3-C0BA-4587-A56C-581AB9F841BE}" type="datetime1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21559-4901-4AD3-ABE7-DF023545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6C18E-B751-4E7B-9CD8-1BF44DAB8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241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9B412-EBAB-4569-B3D9-6B346BF83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</p:spPr>
        <p:txBody>
          <a:bodyPr>
            <a:normAutofit/>
          </a:bodyPr>
          <a:lstStyle>
            <a:lvl1pPr algn="l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7C8AE-B0F4-404F-BCAD-A14C18E50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A9CAD-DAFB-4DE3-9C41-7FD03EA8D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2CE-4F37-411C-A3EE-BBBE223265BF}" type="datetime1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E3137-8136-46C5-AC2F-49E5F55E4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AB6EF-A0B1-4706-AE44-253A6B18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570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02F68-BF19-468D-B422-54B6D189F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77407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CBF7D7-84D4-4A39-B44E-9B029EEB1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641624"/>
            <a:ext cx="10515600" cy="1448026"/>
          </a:xfrm>
        </p:spPr>
        <p:txBody>
          <a:bodyPr/>
          <a:lstStyle>
            <a:lvl1pPr marL="0" indent="0" algn="ctr">
              <a:buNone/>
              <a:defRPr sz="2400" i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29709-D243-41E8-89FA-62FA7AEB5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083D4-708C-4BB5-B4FD-30CE9FA12FD5}" type="datetime1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B99C0-DC2A-4133-A10D-D43A1E05B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22EFD-A17E-47F5-8AC9-EFD6D813D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056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C668D-BFBE-4765-A294-8303931B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071" y="566278"/>
            <a:ext cx="9512429" cy="965458"/>
          </a:xfrm>
        </p:spPr>
        <p:txBody>
          <a:bodyPr/>
          <a:lstStyle>
            <a:lvl1pPr algn="ctr">
              <a:defRPr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3C212-F55F-4D0D-BFA7-F00A33CAA1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9758" y="2057400"/>
            <a:ext cx="5031521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54BDD7-2575-4E82-887D-DCAF9EB15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5408" y="2057401"/>
            <a:ext cx="5016834" cy="41195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CAECC8-3C3A-4A5D-AB7A-1F99E5023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39B2-65BC-4C2A-A62B-3EABFE9590E4}" type="datetime1">
              <a:rPr lang="en-US" smtClean="0"/>
              <a:t>10/14/22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47609B-ACA4-4323-9340-C7DB166D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09EA3-C5C7-4AC6-956A-DB9A3B4F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43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0CDE0-7431-4F05-AA47-F10EB46C9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276552" cy="1149350"/>
          </a:xfrm>
        </p:spPr>
        <p:txBody>
          <a:bodyPr>
            <a:normAutofit/>
          </a:bodyPr>
          <a:lstStyle>
            <a:lvl1pPr algn="ctr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9FFA7-D3EA-4CB8-A471-94235AD62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360D2-88E8-43C8-92D1-67AB23BBE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C768F6-20A1-47A1-90FE-903135EEFD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55EC1-268F-4324-A003-3608AA0D84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55C8E4-FCB8-4E06-9C43-0ACD949A7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5F5A-E4A3-476F-A89E-C2B73F2431E4}" type="datetime1">
              <a:rPr lang="en-US" smtClean="0"/>
              <a:t>10/14/22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01C005-C973-4D82-942A-334F1D431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FB6186-6570-4DE8-8603-70B0A51DF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594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5ADD3-88C8-4B01-8CC6-808C0E416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634E6A-1390-4101-B78E-759231340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61515-4A26-4F31-9F61-5A10B1FABBFC}" type="datetime1">
              <a:rPr lang="en-US" smtClean="0"/>
              <a:t>10/14/22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C7B90-4C99-4653-872A-3572A02DA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03516-4D31-49D2-9488-33C734A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031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0D8488-CF25-431B-A87A-AAF141BD0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5DC65-7D1F-4BAB-9695-F7E734143E14}" type="datetime1">
              <a:rPr lang="en-US" smtClean="0"/>
              <a:t>10/14/22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2F58E5-C92D-4C64-B867-0576B1EAD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16797-ABEC-4FE0-AFDE-36107B967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512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8F2B0-990D-418E-9D10-2464E9866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81131-AFFD-4339-9F30-D408B5105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C47F4-7968-4698-8BD3-A583099FA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12BC6F-3996-4B2B-B8F2-DD3A82CCF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24077-BD55-4036-8E92-6558FDF3B653}" type="datetime1">
              <a:rPr lang="en-US" smtClean="0"/>
              <a:t>10/14/22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832E66-581A-4CF2-A40A-4E24FAAC4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B1C89-C625-4618-81A2-FB34E4DA0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061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1486F-443A-4F2D-AB1F-8B1F4C4DE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A21213-E7FB-406A-B8CD-735AAC7AD0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F41A03-500E-49F7-8D99-A1EAFE4D34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91523D-69E9-4EAE-A610-B3A237B75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25F2-7107-4609-BCC2-77C63064A5E8}" type="datetime1">
              <a:rPr lang="en-US" smtClean="0"/>
              <a:t>10/14/22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DB852F-4134-4AB5-BA87-483B1E1AD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4C5CB-918E-4A09-8222-D36E37B6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993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AA0686-7BAC-45C0-BA30-0D0CBCE5C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202DE-82CD-407D-8C68-174B0CBB5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254103"/>
            <a:ext cx="9486901" cy="3918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4AC9D-6E1B-46D3-959F-A068A1EDBD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D3FE42E8-8B57-452D-A122-4DCE9AC771EF}" type="datetime1">
              <a:rPr lang="en-US" smtClean="0"/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C0015-9EFB-40F8-BC00-AC2483D60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2C732-0E3E-49E0-A72E-D4C08CB445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spc="3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899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reference/android/animation/package-summary" TargetMode="External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developer.android.com/guide/topics/graphics/vector-drawable-resources" TargetMode="Externa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hyperlink" Target="https://developer.android.com/develop/ui/views/animations/drawable-animation#AnimVector" TargetMode="External"/><Relationship Id="rId5" Type="http://schemas.openxmlformats.org/officeDocument/2006/relationships/hyperlink" Target="https://developer.android.com/guide/topics/graphics/2d-graphics" TargetMode="Externa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E433CB3-EAB2-4842-A1DD-7BC051B5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F8B65E04-15FA-A49A-42D9-1F6DDAF0B0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DB75148-2791-4D20-8938-D7554D86B9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20343"/>
            <a:ext cx="12192000" cy="1937657"/>
          </a:xfrm>
          <a:prstGeom prst="rect">
            <a:avLst/>
          </a:prstGeom>
          <a:gradFill>
            <a:gsLst>
              <a:gs pos="47000">
                <a:srgbClr val="000000">
                  <a:alpha val="18000"/>
                </a:srgbClr>
              </a:gs>
              <a:gs pos="0">
                <a:schemeClr val="tx1">
                  <a:alpha val="0"/>
                </a:schemeClr>
              </a:gs>
              <a:gs pos="100000">
                <a:srgbClr val="000000">
                  <a:alpha val="33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4C9AD4-7DB0-3F34-407A-B08A63A817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1841" y="5670550"/>
            <a:ext cx="7446131" cy="685800"/>
          </a:xfrm>
        </p:spPr>
        <p:txBody>
          <a:bodyPr anchor="ctr">
            <a:normAutofit/>
          </a:bodyPr>
          <a:lstStyle/>
          <a:p>
            <a:pPr algn="l"/>
            <a:r>
              <a:rPr lang="en-US" sz="3200" dirty="0">
                <a:solidFill>
                  <a:srgbClr val="FFFFFF"/>
                </a:solidFill>
              </a:rPr>
              <a:t>Animation and graphics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0BDF63-EE36-AC47-DC00-03EF265ADB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53400" y="5670548"/>
            <a:ext cx="3498772" cy="685801"/>
          </a:xfrm>
        </p:spPr>
        <p:txBody>
          <a:bodyPr anchor="ctr">
            <a:normAutofit/>
          </a:bodyPr>
          <a:lstStyle/>
          <a:p>
            <a:pPr algn="r"/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6007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C1CA7196-CAF1-4234-8849-E335F0BCA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5" name="Rectangle 4104">
            <a:extLst>
              <a:ext uri="{FF2B5EF4-FFF2-40B4-BE49-F238E27FC236}">
                <a16:creationId xmlns:a16="http://schemas.microsoft.com/office/drawing/2014/main" id="{8A7C3535-4FB5-4E5B-BDFE-FA61877AF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0"/>
            <a:ext cx="47244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GIF App Development: Learn how to make GIF on Android">
            <a:extLst>
              <a:ext uri="{FF2B5EF4-FFF2-40B4-BE49-F238E27FC236}">
                <a16:creationId xmlns:a16="http://schemas.microsoft.com/office/drawing/2014/main" id="{D242C2B1-215F-3B7E-5EB0-C1654E2B0A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3489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4D93F-D360-8A70-2C1A-5DF4FA22F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5301" y="1814732"/>
            <a:ext cx="3390899" cy="45016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819065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D88A92C-0BD1-4D13-9480-9CA5056B10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850E0BE-0A13-43E4-9007-A06960852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1"/>
            <a:ext cx="6118275" cy="54864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25AA66-7962-68A5-6061-31D4E956A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389" y="914881"/>
            <a:ext cx="5212188" cy="96440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Animation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0A1EEDDC-9D69-D20B-25D0-6F038FDAF7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040" y="2146570"/>
            <a:ext cx="5118965" cy="375449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N" sz="2000" b="0" i="0" dirty="0">
                <a:effectLst/>
                <a:latin typeface="Goudy Old Style" panose="02020502050305020303" pitchFamily="18" charset="77"/>
              </a:rPr>
              <a:t>Android includes the </a:t>
            </a:r>
            <a:r>
              <a:rPr lang="en-IN" sz="2000" b="0" i="1" dirty="0">
                <a:effectLst/>
                <a:latin typeface="Goudy Old Style" panose="02020502050305020303" pitchFamily="18" charset="77"/>
              </a:rPr>
              <a:t>transitions framework</a:t>
            </a:r>
            <a:r>
              <a:rPr lang="en-IN" sz="2000" b="0" i="0" dirty="0">
                <a:effectLst/>
                <a:latin typeface="Goudy Old Style" panose="02020502050305020303" pitchFamily="18" charset="77"/>
              </a:rPr>
              <a:t>, which enables you to easily animate changes between two view hierarchies. </a:t>
            </a:r>
          </a:p>
          <a:p>
            <a:pPr>
              <a:lnSpc>
                <a:spcPct val="90000"/>
              </a:lnSpc>
            </a:pPr>
            <a:r>
              <a:rPr lang="en-IN" sz="2000" b="0" i="0" dirty="0">
                <a:effectLst/>
                <a:latin typeface="Goudy Old Style" panose="02020502050305020303" pitchFamily="18" charset="77"/>
              </a:rPr>
              <a:t>The framework animates the views at runtime by changing some of their property values over time. </a:t>
            </a:r>
          </a:p>
          <a:p>
            <a:pPr>
              <a:lnSpc>
                <a:spcPct val="90000"/>
              </a:lnSpc>
            </a:pPr>
            <a:r>
              <a:rPr lang="en-IN" sz="2000" b="0" i="0" dirty="0">
                <a:effectLst/>
                <a:latin typeface="Goudy Old Style" panose="02020502050305020303" pitchFamily="18" charset="77"/>
              </a:rPr>
              <a:t>The framework includes built-in animations for common effects and lets you create custom animations and transition lifecycle call-backs.</a:t>
            </a:r>
          </a:p>
          <a:p>
            <a:pPr>
              <a:lnSpc>
                <a:spcPct val="90000"/>
              </a:lnSpc>
            </a:pPr>
            <a:endParaRPr lang="en-US" sz="1700" dirty="0"/>
          </a:p>
        </p:txBody>
      </p:sp>
      <p:pic>
        <p:nvPicPr>
          <p:cNvPr id="33" name="Picture 15" descr="3D spheres connected with a red line">
            <a:extLst>
              <a:ext uri="{FF2B5EF4-FFF2-40B4-BE49-F238E27FC236}">
                <a16:creationId xmlns:a16="http://schemas.microsoft.com/office/drawing/2014/main" id="{EE45EA6E-AA8E-4E0E-3FC5-CC94EF33F4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109" r="21224"/>
          <a:stretch/>
        </p:blipFill>
        <p:spPr>
          <a:xfrm>
            <a:off x="7467600" y="10"/>
            <a:ext cx="4724400" cy="6857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144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1" name="Rectangle 1040">
            <a:extLst>
              <a:ext uri="{FF2B5EF4-FFF2-40B4-BE49-F238E27FC236}">
                <a16:creationId xmlns:a16="http://schemas.microsoft.com/office/drawing/2014/main" id="{3DC553A7-713D-4133-B393-5017EA4F2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3" name="Rectangle 1042">
            <a:extLst>
              <a:ext uri="{FF2B5EF4-FFF2-40B4-BE49-F238E27FC236}">
                <a16:creationId xmlns:a16="http://schemas.microsoft.com/office/drawing/2014/main" id="{8A7C3535-4FB5-4E5B-BDFE-FA61877AF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200" y="0"/>
            <a:ext cx="67818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25C382-7CD5-6A1B-FF79-61BC454F4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8728" y="339864"/>
            <a:ext cx="5397472" cy="120289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Animate Bitmaps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E1A958F-E743-74B7-B1C4-F09E59BE95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0487" y="1379529"/>
            <a:ext cx="4098941" cy="4098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0296F-735D-9C92-3DB1-8221DDA8CD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2" y="1814732"/>
            <a:ext cx="5426844" cy="4501662"/>
          </a:xfrm>
        </p:spPr>
        <p:txBody>
          <a:bodyPr>
            <a:normAutofit/>
          </a:bodyPr>
          <a:lstStyle/>
          <a:p>
            <a:pPr algn="l"/>
            <a:r>
              <a:rPr lang="en-IN" sz="2000" b="0" i="0" dirty="0">
                <a:effectLst/>
                <a:latin typeface="Goudy Old Style" panose="02020502050305020303" pitchFamily="18" charset="77"/>
              </a:rPr>
              <a:t>When you want to animate a bitmap graphic such as an icon or illustration, you should use the drawable animation APIs. </a:t>
            </a:r>
          </a:p>
          <a:p>
            <a:pPr algn="l"/>
            <a:r>
              <a:rPr lang="en-IN" sz="2000" b="0" i="0" dirty="0">
                <a:effectLst/>
                <a:latin typeface="Goudy Old Style" panose="02020502050305020303" pitchFamily="18" charset="77"/>
              </a:rPr>
              <a:t>For example, animating a play button transforming into a pause button when tapped is a nice way to communicate to the user that the two actions are related, and that pressing one makes the other visible.</a:t>
            </a:r>
          </a:p>
        </p:txBody>
      </p:sp>
    </p:spTree>
    <p:extLst>
      <p:ext uri="{BB962C8B-B14F-4D97-AF65-F5344CB8AC3E}">
        <p14:creationId xmlns:p14="http://schemas.microsoft.com/office/powerpoint/2010/main" val="3852439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5" name="Rectangle 1030">
            <a:extLst>
              <a:ext uri="{FF2B5EF4-FFF2-40B4-BE49-F238E27FC236}">
                <a16:creationId xmlns:a16="http://schemas.microsoft.com/office/drawing/2014/main" id="{3DC553A7-713D-4133-B393-5017EA4F2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6" name="Rectangle 1032">
            <a:extLst>
              <a:ext uri="{FF2B5EF4-FFF2-40B4-BE49-F238E27FC236}">
                <a16:creationId xmlns:a16="http://schemas.microsoft.com/office/drawing/2014/main" id="{8A7C3535-4FB5-4E5B-BDFE-FA61877AF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200" y="0"/>
            <a:ext cx="67818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25C382-7CD5-6A1B-FF79-61BC454F4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8728" y="339864"/>
            <a:ext cx="5397472" cy="120289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Animate ui visibility and motion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41AFDCC-7C01-9195-8E11-C687175F04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0487" y="1379529"/>
            <a:ext cx="4098941" cy="4098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0296F-735D-9C92-3DB1-8221DDA8CD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2" y="1814732"/>
            <a:ext cx="5426844" cy="4501662"/>
          </a:xfrm>
        </p:spPr>
        <p:txBody>
          <a:bodyPr>
            <a:normAutofit/>
          </a:bodyPr>
          <a:lstStyle/>
          <a:p>
            <a:pPr algn="l"/>
            <a:r>
              <a:rPr lang="en-IN" sz="2000" b="0" i="0" dirty="0">
                <a:solidFill>
                  <a:srgbClr val="202124"/>
                </a:solidFill>
                <a:effectLst/>
                <a:latin typeface="Goudy Old Style" panose="02020502050305020303" pitchFamily="18" charset="77"/>
              </a:rPr>
              <a:t>When you need to change the visibility or position of views in your layout, you should include subtle animations to help the user understand how the UI is changing.</a:t>
            </a:r>
          </a:p>
          <a:p>
            <a:pPr algn="l"/>
            <a:r>
              <a:rPr lang="en-IN" sz="2000" b="0" i="0" dirty="0">
                <a:solidFill>
                  <a:srgbClr val="202124"/>
                </a:solidFill>
                <a:effectLst/>
                <a:latin typeface="Goudy Old Style" panose="02020502050305020303" pitchFamily="18" charset="77"/>
              </a:rPr>
              <a:t>To move, reveal, or hide views within the current layout, you can use the property animation system provided by the </a:t>
            </a:r>
            <a:r>
              <a:rPr lang="en-IN" sz="2000" b="0" i="0" dirty="0">
                <a:solidFill>
                  <a:srgbClr val="202124"/>
                </a:solidFill>
                <a:effectLst/>
                <a:latin typeface="Goudy Old Style" panose="02020502050305020303" pitchFamily="18" charset="77"/>
                <a:hlinkClick r:id="rId3"/>
              </a:rPr>
              <a:t>android.animation</a:t>
            </a:r>
            <a:r>
              <a:rPr lang="en-IN" sz="2000" b="0" i="0" dirty="0">
                <a:solidFill>
                  <a:srgbClr val="202124"/>
                </a:solidFill>
                <a:effectLst/>
                <a:latin typeface="Goudy Old Style" panose="02020502050305020303" pitchFamily="18" charset="77"/>
              </a:rPr>
              <a:t> package,.</a:t>
            </a:r>
          </a:p>
          <a:p>
            <a:pPr algn="l"/>
            <a:r>
              <a:rPr lang="en-IN" sz="2000" b="0" i="0" dirty="0">
                <a:solidFill>
                  <a:srgbClr val="202124"/>
                </a:solidFill>
                <a:effectLst/>
                <a:latin typeface="Goudy Old Style" panose="02020502050305020303" pitchFamily="18" charset="77"/>
              </a:rPr>
              <a:t>For example, when you change the position properties, the view moves across the screen, or when you change the alpha property, the view fades in or out..</a:t>
            </a:r>
          </a:p>
        </p:txBody>
      </p:sp>
    </p:spTree>
    <p:extLst>
      <p:ext uri="{BB962C8B-B14F-4D97-AF65-F5344CB8AC3E}">
        <p14:creationId xmlns:p14="http://schemas.microsoft.com/office/powerpoint/2010/main" val="242123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3DC553A7-713D-4133-B393-5017EA4F2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1" name="Rectangle 3080">
            <a:extLst>
              <a:ext uri="{FF2B5EF4-FFF2-40B4-BE49-F238E27FC236}">
                <a16:creationId xmlns:a16="http://schemas.microsoft.com/office/drawing/2014/main" id="{8A7C3535-4FB5-4E5B-BDFE-FA61877AF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200" y="0"/>
            <a:ext cx="67818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1466A9-481B-9F66-A129-778C2B6B0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8728" y="339864"/>
            <a:ext cx="5397472" cy="120289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Animate layout changes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9D2F4CB-A629-545F-7F97-6640AD99E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08834" y="685800"/>
            <a:ext cx="3082247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ED05B-D5C2-CD91-86F8-59AF2CCC1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2" y="1814732"/>
            <a:ext cx="5426844" cy="450166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N" sz="2000" dirty="0">
                <a:latin typeface="Goudy Old Style" panose="02020502050305020303" pitchFamily="18" charset="77"/>
              </a:rPr>
              <a:t>Y</a:t>
            </a:r>
            <a:r>
              <a:rPr lang="en-IN" sz="2000" b="0" i="0" dirty="0">
                <a:effectLst/>
                <a:latin typeface="Goudy Old Style" panose="02020502050305020303" pitchFamily="18" charset="77"/>
              </a:rPr>
              <a:t>ou can use the transition framework to create animations when you swap the layout within the current activity or fragment. </a:t>
            </a:r>
          </a:p>
          <a:p>
            <a:pPr>
              <a:lnSpc>
                <a:spcPct val="90000"/>
              </a:lnSpc>
            </a:pPr>
            <a:r>
              <a:rPr lang="en-IN" sz="2000" b="0" i="0" dirty="0">
                <a:effectLst/>
                <a:latin typeface="Goudy Old Style" panose="02020502050305020303" pitchFamily="18" charset="77"/>
              </a:rPr>
              <a:t>All you need to do is specify the starting and ending layout, and what type of animation you want to use. </a:t>
            </a:r>
          </a:p>
          <a:p>
            <a:pPr>
              <a:lnSpc>
                <a:spcPct val="90000"/>
              </a:lnSpc>
            </a:pPr>
            <a:r>
              <a:rPr lang="en-IN" sz="2000" b="0" i="0" dirty="0">
                <a:effectLst/>
                <a:latin typeface="Goudy Old Style" panose="02020502050305020303" pitchFamily="18" charset="77"/>
              </a:rPr>
              <a:t>Then the system figures out and executes an animation between the two layouts. </a:t>
            </a:r>
          </a:p>
          <a:p>
            <a:pPr>
              <a:lnSpc>
                <a:spcPct val="90000"/>
              </a:lnSpc>
            </a:pPr>
            <a:r>
              <a:rPr lang="en-IN" sz="2000" b="0" i="0" dirty="0">
                <a:effectLst/>
                <a:latin typeface="Goudy Old Style" panose="02020502050305020303" pitchFamily="18" charset="77"/>
              </a:rPr>
              <a:t>For example, when the user taps an item to see more information, you can replace the layout with the item details, applying a transition like the one as shown.</a:t>
            </a:r>
          </a:p>
        </p:txBody>
      </p:sp>
    </p:spTree>
    <p:extLst>
      <p:ext uri="{BB962C8B-B14F-4D97-AF65-F5344CB8AC3E}">
        <p14:creationId xmlns:p14="http://schemas.microsoft.com/office/powerpoint/2010/main" val="3525828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3DC553A7-713D-4133-B393-5017EA4F2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8A7C3535-4FB5-4E5B-BDFE-FA61877AF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200" y="0"/>
            <a:ext cx="67818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6FFBCE-C8EF-B661-7917-1BFE7C353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8728" y="339864"/>
            <a:ext cx="5397472" cy="1202891"/>
          </a:xfrm>
        </p:spPr>
        <p:txBody>
          <a:bodyPr>
            <a:normAutofit/>
          </a:bodyPr>
          <a:lstStyle/>
          <a:p>
            <a:pPr algn="ctr"/>
            <a:r>
              <a:rPr lang="en-US"/>
              <a:t>Property Animation</a:t>
            </a:r>
          </a:p>
        </p:txBody>
      </p:sp>
      <p:pic>
        <p:nvPicPr>
          <p:cNvPr id="1026" name="Picture 2" descr="Property Animation">
            <a:extLst>
              <a:ext uri="{FF2B5EF4-FFF2-40B4-BE49-F238E27FC236}">
                <a16:creationId xmlns:a16="http://schemas.microsoft.com/office/drawing/2014/main" id="{97F1FCBC-294A-00FC-2EC0-5DEFD89D72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07390" y="685800"/>
            <a:ext cx="3085135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09C36-CAC6-0D28-503E-5F80924E0B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2" y="1814732"/>
            <a:ext cx="5426844" cy="450166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N" sz="1700" b="0" i="0">
                <a:effectLst/>
                <a:latin typeface="Goudy Old Style" panose="02020502050305020303" pitchFamily="18" charset="77"/>
              </a:rPr>
              <a:t>A property animation changes a property's (a field in an object) value over a specified length of time.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IN" sz="1700" b="0" i="0" u="none" strike="noStrike">
                <a:effectLst/>
                <a:latin typeface="Goudy Old Style" panose="02020502050305020303" pitchFamily="18" charset="77"/>
              </a:rPr>
              <a:t>The </a:t>
            </a:r>
            <a:r>
              <a:rPr lang="en-IN" sz="1700" b="1" i="0" u="none" strike="noStrike" err="1">
                <a:effectLst/>
                <a:latin typeface="Goudy Old Style" panose="02020502050305020303" pitchFamily="18" charset="77"/>
              </a:rPr>
              <a:t>android.animation</a:t>
            </a:r>
            <a:r>
              <a:rPr lang="en-IN" sz="1700" b="0" i="0" u="none" strike="noStrike">
                <a:effectLst/>
                <a:latin typeface="Goudy Old Style" panose="02020502050305020303" pitchFamily="18" charset="77"/>
              </a:rPr>
              <a:t> provides classes which handle property animation.</a:t>
            </a:r>
            <a:endParaRPr lang="en-IN" sz="1700" b="0" i="0">
              <a:effectLst/>
              <a:latin typeface="Goudy Old Style" panose="02020502050305020303" pitchFamily="18" charset="77"/>
            </a:endParaRPr>
          </a:p>
          <a:p>
            <a:pPr>
              <a:lnSpc>
                <a:spcPct val="90000"/>
              </a:lnSpc>
            </a:pPr>
            <a:r>
              <a:rPr lang="en-IN" sz="1700" b="0" i="0">
                <a:effectLst/>
                <a:latin typeface="Goudy Old Style" panose="02020502050305020303" pitchFamily="18" charset="77"/>
              </a:rPr>
              <a:t>The property animation system lets you define the following characteristics of an animation:</a:t>
            </a:r>
          </a:p>
          <a:p>
            <a:pPr lvl="1">
              <a:lnSpc>
                <a:spcPct val="90000"/>
              </a:lnSpc>
              <a:buFont typeface="Wingdings" pitchFamily="2" charset="2"/>
              <a:buChar char="Ø"/>
            </a:pPr>
            <a:r>
              <a:rPr lang="en-IN" sz="1700" b="0" i="0">
                <a:effectLst/>
                <a:latin typeface="Goudy Old Style" panose="02020502050305020303" pitchFamily="18" charset="77"/>
              </a:rPr>
              <a:t>Duration</a:t>
            </a:r>
          </a:p>
          <a:p>
            <a:pPr lvl="1">
              <a:lnSpc>
                <a:spcPct val="90000"/>
              </a:lnSpc>
              <a:buFont typeface="Wingdings" pitchFamily="2" charset="2"/>
              <a:buChar char="Ø"/>
            </a:pPr>
            <a:r>
              <a:rPr lang="en-IN" sz="1700" b="0" i="0">
                <a:effectLst/>
                <a:latin typeface="Goudy Old Style" panose="02020502050305020303" pitchFamily="18" charset="77"/>
              </a:rPr>
              <a:t>Time interpolation</a:t>
            </a:r>
          </a:p>
          <a:p>
            <a:pPr lvl="1">
              <a:lnSpc>
                <a:spcPct val="90000"/>
              </a:lnSpc>
              <a:buFont typeface="Wingdings" pitchFamily="2" charset="2"/>
              <a:buChar char="Ø"/>
            </a:pPr>
            <a:r>
              <a:rPr lang="en-IN" sz="1700" b="0" i="0">
                <a:effectLst/>
                <a:latin typeface="Goudy Old Style" panose="02020502050305020303" pitchFamily="18" charset="77"/>
              </a:rPr>
              <a:t>Repeat count and behavior</a:t>
            </a:r>
          </a:p>
          <a:p>
            <a:pPr lvl="1">
              <a:lnSpc>
                <a:spcPct val="90000"/>
              </a:lnSpc>
              <a:buFont typeface="Wingdings" pitchFamily="2" charset="2"/>
              <a:buChar char="Ø"/>
            </a:pPr>
            <a:r>
              <a:rPr lang="en-IN" sz="1700" b="0" i="0">
                <a:effectLst/>
                <a:latin typeface="Goudy Old Style" panose="02020502050305020303" pitchFamily="18" charset="77"/>
              </a:rPr>
              <a:t>Animator sets</a:t>
            </a:r>
          </a:p>
          <a:p>
            <a:pPr lvl="1">
              <a:lnSpc>
                <a:spcPct val="90000"/>
              </a:lnSpc>
              <a:buFont typeface="Wingdings" pitchFamily="2" charset="2"/>
              <a:buChar char="Ø"/>
            </a:pPr>
            <a:r>
              <a:rPr lang="en-IN" sz="1700" b="0" i="0">
                <a:effectLst/>
                <a:latin typeface="Goudy Old Style" panose="02020502050305020303" pitchFamily="18" charset="77"/>
              </a:rPr>
              <a:t>Frame refresh delay</a:t>
            </a:r>
            <a:endParaRPr lang="en-US" sz="1700">
              <a:latin typeface="Goudy Old Style" panose="020205020503050203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953912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C69E4C79-4A25-4DCA-9CC1-94147A10E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C2794E3E-966D-43D0-B426-D33988B92C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200" y="-1"/>
            <a:ext cx="6781799" cy="6857999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7ECFC-5C58-6F0B-1A92-3D2522448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454393"/>
            <a:ext cx="5393824" cy="1088305"/>
          </a:xfrm>
        </p:spPr>
        <p:txBody>
          <a:bodyPr>
            <a:normAutofit/>
          </a:bodyPr>
          <a:lstStyle/>
          <a:p>
            <a:pPr algn="ctr"/>
            <a:r>
              <a:rPr lang="en-US"/>
              <a:t>View animation</a:t>
            </a:r>
          </a:p>
        </p:txBody>
      </p:sp>
      <p:pic>
        <p:nvPicPr>
          <p:cNvPr id="15" name="Picture 1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3D98301-83EE-E348-A0D8-EBCBC74C3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7813" y="5657998"/>
            <a:ext cx="4076700" cy="917257"/>
          </a:xfrm>
          <a:prstGeom prst="rect">
            <a:avLst/>
          </a:prstGeom>
        </p:spPr>
      </p:pic>
      <p:pic>
        <p:nvPicPr>
          <p:cNvPr id="2050" name="Picture 2" descr="View Animation">
            <a:extLst>
              <a:ext uri="{FF2B5EF4-FFF2-40B4-BE49-F238E27FC236}">
                <a16:creationId xmlns:a16="http://schemas.microsoft.com/office/drawing/2014/main" id="{F389A617-C26B-9B71-79D2-4EBEA41E8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54549" y="601829"/>
            <a:ext cx="3101103" cy="5514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99314-7976-5E93-AB6F-072082A6D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2503" y="1733097"/>
            <a:ext cx="5487321" cy="445925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IN" b="0" i="0" u="none" strike="noStrike" dirty="0">
                <a:effectLst/>
                <a:latin typeface="Goudy Old Style" panose="02020502050305020303" pitchFamily="18" charset="77"/>
              </a:rPr>
              <a:t>View Animation is also called as </a:t>
            </a:r>
            <a:r>
              <a:rPr lang="en-IN" b="1" i="0" u="none" strike="noStrike" dirty="0">
                <a:effectLst/>
                <a:latin typeface="Goudy Old Style" panose="02020502050305020303" pitchFamily="18" charset="77"/>
              </a:rPr>
              <a:t>Tween Animation.</a:t>
            </a:r>
            <a:endParaRPr lang="en-IN" b="0" i="0" u="none" strike="noStrike" dirty="0">
              <a:effectLst/>
              <a:latin typeface="Goudy Old Style" panose="02020502050305020303" pitchFamily="18" charset="77"/>
            </a:endParaRP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IN" b="0" i="0" u="none" strike="noStrike" dirty="0">
                <a:effectLst/>
                <a:latin typeface="Goudy Old Style" panose="02020502050305020303" pitchFamily="18" charset="77"/>
              </a:rPr>
              <a:t>The </a:t>
            </a:r>
            <a:r>
              <a:rPr lang="en-IN" b="1" i="0" u="none" strike="noStrike" dirty="0">
                <a:effectLst/>
                <a:latin typeface="Goudy Old Style" panose="02020502050305020303" pitchFamily="18" charset="77"/>
              </a:rPr>
              <a:t>android.view.animation</a:t>
            </a:r>
            <a:r>
              <a:rPr lang="en-IN" b="0" i="0" u="none" strike="noStrike" dirty="0">
                <a:effectLst/>
                <a:latin typeface="Goudy Old Style" panose="02020502050305020303" pitchFamily="18" charset="77"/>
              </a:rPr>
              <a:t> provides classes which handle view animation.</a:t>
            </a:r>
            <a:endParaRPr lang="en-IN" b="0" i="0" dirty="0">
              <a:effectLst/>
              <a:latin typeface="Goudy Old Style" panose="02020502050305020303" pitchFamily="18" charset="77"/>
            </a:endParaRPr>
          </a:p>
          <a:p>
            <a:pPr>
              <a:lnSpc>
                <a:spcPct val="90000"/>
              </a:lnSpc>
            </a:pPr>
            <a:r>
              <a:rPr lang="en-IN" b="0" i="0" dirty="0">
                <a:effectLst/>
                <a:latin typeface="Goudy Old Style" panose="02020502050305020303" pitchFamily="18" charset="77"/>
              </a:rPr>
              <a:t>To animate a property of a View object, such as its colour or rotation value, all you need to do is create a property animator and specify the View property that you want to animate.</a:t>
            </a:r>
          </a:p>
          <a:p>
            <a:pPr>
              <a:lnSpc>
                <a:spcPct val="90000"/>
              </a:lnSpc>
            </a:pPr>
            <a:r>
              <a:rPr lang="en-IN" b="0" i="0" dirty="0">
                <a:effectLst/>
                <a:latin typeface="Goudy Old Style" panose="02020502050305020303" pitchFamily="18" charset="77"/>
              </a:rPr>
              <a:t>For example:</a:t>
            </a:r>
            <a:br>
              <a:rPr lang="en-IN" b="0" i="0" dirty="0">
                <a:effectLst/>
                <a:latin typeface="Goudy Old Style" panose="02020502050305020303" pitchFamily="18" charset="77"/>
              </a:rPr>
            </a:br>
            <a:endParaRPr lang="en-US" dirty="0">
              <a:latin typeface="Goudy Old Style" panose="020205020503050203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81608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DC553A7-713D-4133-B393-5017EA4F2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A7C3535-4FB5-4E5B-BDFE-FA61877AF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200" y="0"/>
            <a:ext cx="67818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686001-F9BB-3469-D1E6-4BF3D78CC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8728" y="339864"/>
            <a:ext cx="5397472" cy="1202891"/>
          </a:xfrm>
        </p:spPr>
        <p:txBody>
          <a:bodyPr>
            <a:normAutofit/>
          </a:bodyPr>
          <a:lstStyle/>
          <a:p>
            <a:pPr algn="ctr"/>
            <a:r>
              <a:rPr lang="en-US"/>
              <a:t>Drawable animation</a:t>
            </a:r>
          </a:p>
        </p:txBody>
      </p:sp>
      <p:pic>
        <p:nvPicPr>
          <p:cNvPr id="4" name="multi_file_animated_vector_drawable.mp4">
            <a:hlinkClick r:id="" action="ppaction://media"/>
            <a:extLst>
              <a:ext uri="{FF2B5EF4-FFF2-40B4-BE49-F238E27FC236}">
                <a16:creationId xmlns:a16="http://schemas.microsoft.com/office/drawing/2014/main" id="{A16D8625-12D6-7118-FF15-32B2A8795A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6907" y="685800"/>
            <a:ext cx="3086100" cy="54864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8E99C3-9B95-B4BF-0360-374646558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2" y="1814732"/>
            <a:ext cx="5426844" cy="450166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N" sz="2000" dirty="0">
                <a:latin typeface="Goudy Old Style" panose="02020502050305020303" pitchFamily="18" charset="77"/>
              </a:rPr>
              <a:t>Dr</a:t>
            </a:r>
            <a:r>
              <a:rPr lang="en-IN" sz="2000" b="0" i="0" dirty="0">
                <a:effectLst/>
                <a:latin typeface="Goudy Old Style" panose="02020502050305020303" pitchFamily="18" charset="77"/>
              </a:rPr>
              <a:t>awable animation allows you to specify several static </a:t>
            </a:r>
            <a:r>
              <a:rPr lang="en-IN" sz="2000" b="0" i="0" dirty="0">
                <a:effectLst/>
                <a:latin typeface="Goudy Old Style" panose="02020502050305020303" pitchFamily="18" charset="77"/>
                <a:hlinkClick r:id="rId5"/>
              </a:rPr>
              <a:t>drawable files</a:t>
            </a:r>
            <a:r>
              <a:rPr lang="en-IN" sz="2000" b="0" i="0" dirty="0">
                <a:effectLst/>
                <a:latin typeface="Goudy Old Style" panose="02020502050305020303" pitchFamily="18" charset="77"/>
              </a:rPr>
              <a:t> that will be displayed one at a time to create an animation. The second option is to use an </a:t>
            </a:r>
            <a:r>
              <a:rPr lang="en-IN" sz="2000" b="0" i="0" dirty="0">
                <a:effectLst/>
                <a:latin typeface="Goudy Old Style" panose="02020502050305020303" pitchFamily="18" charset="77"/>
                <a:hlinkClick r:id="rId6"/>
              </a:rPr>
              <a:t>Animated Vector Drawable</a:t>
            </a:r>
            <a:r>
              <a:rPr lang="en-IN" sz="2000" b="0" i="0" dirty="0">
                <a:effectLst/>
                <a:latin typeface="Goudy Old Style" panose="02020502050305020303" pitchFamily="18" charset="77"/>
              </a:rPr>
              <a:t>, which lets you animate the properties of a </a:t>
            </a:r>
            <a:r>
              <a:rPr lang="en-IN" sz="2000" b="0" i="0" dirty="0">
                <a:effectLst/>
                <a:latin typeface="Goudy Old Style" panose="02020502050305020303" pitchFamily="18" charset="77"/>
                <a:hlinkClick r:id="rId7"/>
              </a:rPr>
              <a:t>vector drawable</a:t>
            </a:r>
            <a:r>
              <a:rPr lang="en-IN" sz="2000" b="0" i="0" dirty="0">
                <a:effectLst/>
                <a:latin typeface="Goudy Old Style" panose="02020502050305020303" pitchFamily="18" charset="77"/>
              </a:rPr>
              <a:t>.</a:t>
            </a:r>
          </a:p>
          <a:p>
            <a:pPr>
              <a:lnSpc>
                <a:spcPct val="90000"/>
              </a:lnSpc>
            </a:pPr>
            <a:r>
              <a:rPr lang="en-IN" sz="2000" b="0" i="0" dirty="0">
                <a:effectLst/>
                <a:latin typeface="Goudy Old Style" panose="02020502050305020303" pitchFamily="18" charset="77"/>
              </a:rPr>
              <a:t>The </a:t>
            </a:r>
            <a:r>
              <a:rPr lang="en-IN" sz="2000" b="0" u="sng" dirty="0" err="1">
                <a:effectLst/>
                <a:latin typeface="Goudy Old Style" panose="02020502050305020303" pitchFamily="18" charset="77"/>
              </a:rPr>
              <a:t>AnimationDrawable</a:t>
            </a:r>
            <a:r>
              <a:rPr lang="en-IN" sz="2000" b="0" i="0" dirty="0">
                <a:effectLst/>
                <a:latin typeface="Goudy Old Style" panose="02020502050305020303" pitchFamily="18" charset="77"/>
              </a:rPr>
              <a:t> class is the basis for Drawable animations.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000" b="0" i="0" u="none" strike="noStrike" dirty="0">
                <a:effectLst/>
                <a:latin typeface="Goudy Old Style" panose="02020502050305020303" pitchFamily="18" charset="77"/>
              </a:rPr>
              <a:t>For Example, this animation works by displaying a running sequence of 'Drawable' resources that is images, frame by frame inside a view object.</a:t>
            </a:r>
          </a:p>
        </p:txBody>
      </p:sp>
    </p:spTree>
    <p:extLst>
      <p:ext uri="{BB962C8B-B14F-4D97-AF65-F5344CB8AC3E}">
        <p14:creationId xmlns:p14="http://schemas.microsoft.com/office/powerpoint/2010/main" val="2041483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BBC959F-CAB6-4E23-81DE-E0BBF2B7E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94DEED-5E0F-4E41-A445-58C14864C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7670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6A0E09-A77E-BE88-D79D-B2AF1C590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371600"/>
            <a:ext cx="2742028" cy="41148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Graphics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1FEFA6-7D4F-4746-AE64-D4D52FE7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2500" y="685800"/>
            <a:ext cx="6743700" cy="54864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D94AB-C0B1-A4F1-4A8E-0E9379DE1F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0963" y="1270591"/>
            <a:ext cx="5631357" cy="4364666"/>
          </a:xfrm>
        </p:spPr>
        <p:txBody>
          <a:bodyPr anchor="ctr"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sz="1600" b="0" i="0" dirty="0">
                <a:effectLst/>
                <a:latin typeface="Goudy Old Style" panose="02020502050305020303" pitchFamily="18" charset="77"/>
              </a:rPr>
              <a:t>Graphics are visual representations of the concepts you produce. They give your ideas a pleasing visual presence.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1600" b="0" i="0" dirty="0">
                <a:effectLst/>
                <a:latin typeface="Goudy Old Style" panose="02020502050305020303" pitchFamily="18" charset="77"/>
              </a:rPr>
              <a:t>Graphic design is advantageous when generating interactive material with a variety of interesting pictures, especially when using multiple page layouts, typography, visual hierarchy, and photography.</a:t>
            </a:r>
            <a:endParaRPr lang="en-IN" sz="1600" b="0" i="0" u="none" strike="noStrike" dirty="0">
              <a:effectLst/>
              <a:latin typeface="Goudy Old Style" panose="02020502050305020303" pitchFamily="18" charset="7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effectLst/>
                <a:latin typeface="Goudy Old Style" panose="02020502050305020303" pitchFamily="18" charset="77"/>
              </a:rPr>
              <a:t>Android graphics provides low level graphics tools such as canvases, colour, filters, points and rectangles which handle drawing to the screen directly.</a:t>
            </a:r>
          </a:p>
          <a:p>
            <a:r>
              <a:rPr lang="en-IN" sz="1600" b="1" i="0" u="none" strike="noStrike" dirty="0">
                <a:effectLst/>
                <a:latin typeface="Goudy Old Style" panose="02020502050305020303" pitchFamily="18" charset="77"/>
              </a:rPr>
              <a:t>There are two ways to draw 2D graphics,</a:t>
            </a:r>
            <a:br>
              <a:rPr lang="en-IN" sz="1600" b="0" i="0" u="none" strike="noStrike" dirty="0">
                <a:effectLst/>
                <a:latin typeface="Goudy Old Style" panose="02020502050305020303" pitchFamily="18" charset="77"/>
              </a:rPr>
            </a:br>
            <a:r>
              <a:rPr lang="en-IN" sz="1600" b="0" i="0" u="none" strike="noStrike" dirty="0">
                <a:effectLst/>
                <a:latin typeface="Goudy Old Style" panose="02020502050305020303" pitchFamily="18" charset="77"/>
              </a:rPr>
              <a:t>1. Draw your animation into a View object from your layout.</a:t>
            </a:r>
            <a:br>
              <a:rPr lang="en-IN" sz="1600" b="0" i="0" u="none" strike="noStrike" dirty="0">
                <a:effectLst/>
                <a:latin typeface="Goudy Old Style" panose="02020502050305020303" pitchFamily="18" charset="77"/>
              </a:rPr>
            </a:br>
            <a:r>
              <a:rPr lang="en-IN" sz="1600" b="0" i="0" u="none" strike="noStrike" dirty="0">
                <a:effectLst/>
                <a:latin typeface="Goudy Old Style" panose="02020502050305020303" pitchFamily="18" charset="77"/>
              </a:rPr>
              <a:t>2. Draw your animation directly to a Canvas.</a:t>
            </a:r>
          </a:p>
          <a:p>
            <a:endParaRPr lang="en-US" sz="2000" dirty="0">
              <a:latin typeface="Goudy Old Style" panose="020205020503050203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20799063"/>
      </p:ext>
    </p:extLst>
  </p:cSld>
  <p:clrMapOvr>
    <a:masterClrMapping/>
  </p:clrMapOvr>
</p:sld>
</file>

<file path=ppt/theme/theme1.xml><?xml version="1.0" encoding="utf-8"?>
<a:theme xmlns:a="http://schemas.openxmlformats.org/drawingml/2006/main" name="ClassicFrameVTI">
  <a:themeElements>
    <a:clrScheme name="AnalogousFromDarkSeedLeftStep">
      <a:dk1>
        <a:srgbClr val="000000"/>
      </a:dk1>
      <a:lt1>
        <a:srgbClr val="FFFFFF"/>
      </a:lt1>
      <a:dk2>
        <a:srgbClr val="3B2E21"/>
      </a:dk2>
      <a:lt2>
        <a:srgbClr val="E7E2E8"/>
      </a:lt2>
      <a:accent1>
        <a:srgbClr val="46B620"/>
      </a:accent1>
      <a:accent2>
        <a:srgbClr val="7BAF13"/>
      </a:accent2>
      <a:accent3>
        <a:srgbClr val="AEA21F"/>
      </a:accent3>
      <a:accent4>
        <a:srgbClr val="D57617"/>
      </a:accent4>
      <a:accent5>
        <a:srgbClr val="E73929"/>
      </a:accent5>
      <a:accent6>
        <a:srgbClr val="D51757"/>
      </a:accent6>
      <a:hlink>
        <a:srgbClr val="BF5F3F"/>
      </a:hlink>
      <a:folHlink>
        <a:srgbClr val="7F7F7F"/>
      </a:folHlink>
    </a:clrScheme>
    <a:fontScheme name="Goudy and Gill Sans">
      <a:majorFont>
        <a:latin typeface="Goudy Old Style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FrameVTI" id="{4FA2A165-EC65-4FB0-B019-8C8876A1D8E3}" vid="{9D78F1F1-8226-42FD-A1A3-975EDF6D60F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634</Words>
  <Application>Microsoft Macintosh PowerPoint</Application>
  <PresentationFormat>Widescreen</PresentationFormat>
  <Paragraphs>41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Gill Sans MT</vt:lpstr>
      <vt:lpstr>Goudy Old Style</vt:lpstr>
      <vt:lpstr>Wingdings</vt:lpstr>
      <vt:lpstr>ClassicFrameVTI</vt:lpstr>
      <vt:lpstr>Animation and graphics</vt:lpstr>
      <vt:lpstr>Animation</vt:lpstr>
      <vt:lpstr>Animate Bitmaps</vt:lpstr>
      <vt:lpstr>Animate ui visibility and motion</vt:lpstr>
      <vt:lpstr>Animate layout changes</vt:lpstr>
      <vt:lpstr>Property Animation</vt:lpstr>
      <vt:lpstr>View animation</vt:lpstr>
      <vt:lpstr>Drawable animation</vt:lpstr>
      <vt:lpstr>Graphics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Animation and graphics</dc:title>
  <dc:creator>srikanth maganti</dc:creator>
  <cp:lastModifiedBy>srikanth maganti</cp:lastModifiedBy>
  <cp:revision>2</cp:revision>
  <dcterms:created xsi:type="dcterms:W3CDTF">2022-10-13T14:27:05Z</dcterms:created>
  <dcterms:modified xsi:type="dcterms:W3CDTF">2022-10-14T04:50:09Z</dcterms:modified>
</cp:coreProperties>
</file>

<file path=docProps/thumbnail.jpeg>
</file>